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73" r:id="rId9"/>
    <p:sldId id="262" r:id="rId10"/>
    <p:sldId id="263" r:id="rId11"/>
    <p:sldId id="264" r:id="rId12"/>
    <p:sldId id="270" r:id="rId13"/>
    <p:sldId id="272" r:id="rId14"/>
    <p:sldId id="266" r:id="rId15"/>
    <p:sldId id="267" r:id="rId16"/>
    <p:sldId id="271" r:id="rId17"/>
    <p:sldId id="268" r:id="rId18"/>
    <p:sldId id="269" r:id="rId19"/>
    <p:sldId id="295" r:id="rId20"/>
    <p:sldId id="274" r:id="rId21"/>
    <p:sldId id="296" r:id="rId22"/>
    <p:sldId id="297" r:id="rId23"/>
    <p:sldId id="275" r:id="rId24"/>
    <p:sldId id="298" r:id="rId25"/>
    <p:sldId id="299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-9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" name="Rectangle 10"/>
          <p:cNvSpPr/>
          <p:nvPr/>
        </p:nvSpPr>
        <p:spPr>
          <a:xfrm>
            <a:off x="1447800" y="1411288"/>
            <a:ext cx="9296400" cy="4035425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7" name="Rectangle 14"/>
          <p:cNvSpPr/>
          <p:nvPr/>
        </p:nvSpPr>
        <p:spPr>
          <a:xfrm>
            <a:off x="5135563" y="1268413"/>
            <a:ext cx="1920875" cy="730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5249863" y="1268413"/>
            <a:ext cx="1692275" cy="644525"/>
            <a:chOff x="5318306" y="1386268"/>
            <a:chExt cx="1567331" cy="645295"/>
          </a:xfrm>
        </p:grpSpPr>
        <p:cxnSp>
          <p:nvCxnSpPr>
            <p:cNvPr id="9" name="Straight Connector 16"/>
            <p:cNvCxnSpPr/>
            <p:nvPr/>
          </p:nvCxnSpPr>
          <p:spPr>
            <a:xfrm>
              <a:off x="5318306" y="1386268"/>
              <a:ext cx="0" cy="640526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>
              <a:off x="6885637" y="1386268"/>
              <a:ext cx="0" cy="640526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125" y="1341438"/>
            <a:ext cx="1555750" cy="527050"/>
          </a:xfrm>
        </p:spPr>
        <p:txBody>
          <a:bodyPr/>
          <a:lstStyle>
            <a:lvl1pPr algn="ctr">
              <a:defRPr sz="1300" spc="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3EDD6929-248D-4F11-9790-1C26230DA669}" type="datetimeFigureOut">
              <a:rPr lang="en-US"/>
              <a:pPr>
                <a:defRPr/>
              </a:pPr>
              <a:t>9/24/2018</a:t>
            </a:fld>
            <a:endParaRPr lang="en-US"/>
          </a:p>
        </p:txBody>
      </p:sp>
      <p:sp>
        <p:nvSpPr>
          <p:cNvPr id="13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4150" y="5211763"/>
            <a:ext cx="5905500" cy="228600"/>
          </a:xfrm>
        </p:spPr>
        <p:txBody>
          <a:bodyPr/>
          <a:lstStyle>
            <a:lvl1pPr algn="l">
              <a:defRPr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7425" y="5211763"/>
            <a:ext cx="2111375" cy="228600"/>
          </a:xfrm>
        </p:spPr>
        <p:txBody>
          <a:bodyPr/>
          <a:lstStyle>
            <a:lvl1pPr>
              <a:defRPr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D2FF1299-A6A9-4C1B-BC94-0FE914359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06792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12959-4970-4346-9CF8-D41062E66D72}" type="datetimeFigureOut">
              <a:rPr lang="en-US"/>
              <a:pPr>
                <a:defRPr/>
              </a:pPr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C6C73-CFCD-4756-A079-F991395F0B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4810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CEB85-6839-45D2-85A7-A9F946D6A60F}" type="datetimeFigureOut">
              <a:rPr lang="en-US"/>
              <a:pPr>
                <a:defRPr/>
              </a:pPr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98D71-3E1B-441C-88A8-9D0274471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06251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E49A8-3E8E-4DE8-9633-F59BB623EFC1}" type="datetimeFigureOut">
              <a:rPr lang="en-US"/>
              <a:pPr>
                <a:defRPr/>
              </a:pPr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83EDD-27EB-45D6-ADEC-16FD88DF15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66717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" name="Rectangle 23"/>
          <p:cNvSpPr/>
          <p:nvPr/>
        </p:nvSpPr>
        <p:spPr>
          <a:xfrm>
            <a:off x="1447800" y="1411288"/>
            <a:ext cx="9296400" cy="4035425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7" name="Rectangle 29"/>
          <p:cNvSpPr/>
          <p:nvPr/>
        </p:nvSpPr>
        <p:spPr>
          <a:xfrm>
            <a:off x="5135563" y="1268413"/>
            <a:ext cx="1920875" cy="730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5249863" y="1268413"/>
            <a:ext cx="1692275" cy="644525"/>
            <a:chOff x="5318306" y="1386268"/>
            <a:chExt cx="1567331" cy="645295"/>
          </a:xfrm>
        </p:grpSpPr>
        <p:cxnSp>
          <p:nvCxnSpPr>
            <p:cNvPr id="9" name="Straight Connector 31"/>
            <p:cNvCxnSpPr/>
            <p:nvPr/>
          </p:nvCxnSpPr>
          <p:spPr>
            <a:xfrm>
              <a:off x="5318306" y="1386268"/>
              <a:ext cx="0" cy="640526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32"/>
            <p:cNvCxnSpPr/>
            <p:nvPr/>
          </p:nvCxnSpPr>
          <p:spPr>
            <a:xfrm>
              <a:off x="6885637" y="1386268"/>
              <a:ext cx="0" cy="640526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300" y="1344613"/>
            <a:ext cx="1555750" cy="530225"/>
          </a:xfrm>
        </p:spPr>
        <p:txBody>
          <a:bodyPr/>
          <a:lstStyle>
            <a:lvl1pPr algn="ctr">
              <a:defRPr lang="en-US" sz="13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4BF72A1-6EBF-41F0-8F3C-6F20DD890926}" type="datetimeFigureOut">
              <a:rPr lang="en-US"/>
              <a:pPr>
                <a:defRPr/>
              </a:pPr>
              <a:t>9/24/2018</a:t>
            </a:fld>
            <a:endParaRPr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4150" y="5211763"/>
            <a:ext cx="5907088" cy="228600"/>
          </a:xfrm>
        </p:spPr>
        <p:txBody>
          <a:bodyPr/>
          <a:lstStyle>
            <a:lvl1pPr algn="l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250" y="5211763"/>
            <a:ext cx="2112963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5730E-0620-405D-BF6A-94E357F7D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90910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E2CD2-0D16-475D-B22A-28950CF4F22B}" type="datetimeFigureOut">
              <a:rPr lang="en-US"/>
              <a:pPr>
                <a:defRPr/>
              </a:pPr>
              <a:t>9/24/2018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BC3E6-D238-47E6-BD11-17ADA63DF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70323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7ACDF-9924-4BEC-A64A-2F384781036A}" type="datetimeFigureOut">
              <a:rPr lang="en-US"/>
              <a:pPr>
                <a:defRPr/>
              </a:pPr>
              <a:t>9/24/2018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C52F6-0370-4E59-AB17-A88B49366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06985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DB247-EDF7-458F-931F-8385A0D354B7}" type="datetimeFigureOut">
              <a:rPr lang="en-US"/>
              <a:pPr>
                <a:defRPr/>
              </a:pPr>
              <a:t>9/24/2018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21F31-482D-40CF-A6C2-5AD47F16A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16710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8E84A-46D5-4229-B170-761CC6EB0A25}" type="datetimeFigureOut">
              <a:rPr lang="en-US"/>
              <a:pPr>
                <a:defRPr/>
              </a:pPr>
              <a:t>9/24/2018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502D9-ABE9-45BD-8DE1-F8D7F0EBC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8984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5"/>
          <p:cNvSpPr/>
          <p:nvPr/>
        </p:nvSpPr>
        <p:spPr>
          <a:xfrm>
            <a:off x="246063" y="238125"/>
            <a:ext cx="8531225" cy="6381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14"/>
          <p:cNvSpPr/>
          <p:nvPr/>
        </p:nvSpPr>
        <p:spPr>
          <a:xfrm>
            <a:off x="9020175" y="238125"/>
            <a:ext cx="2925763" cy="6381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11"/>
          <p:cNvSpPr/>
          <p:nvPr/>
        </p:nvSpPr>
        <p:spPr>
          <a:xfrm>
            <a:off x="9158288" y="374650"/>
            <a:ext cx="2651125" cy="610870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1CE7B-22B4-4AA1-BCE0-6B9AECEE3752}" type="datetimeFigureOut">
              <a:rPr lang="en-US"/>
              <a:pPr>
                <a:defRPr/>
              </a:pPr>
              <a:t>9/24/2018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363" y="6223000"/>
            <a:ext cx="1463675" cy="274638"/>
          </a:xfrm>
        </p:spPr>
        <p:txBody>
          <a:bodyPr/>
          <a:lstStyle>
            <a:lvl1pPr>
              <a:defRPr dirty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119F356-6B56-4B9C-8FC3-AD326FA20A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80737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/>
          <p:nvPr/>
        </p:nvSpPr>
        <p:spPr>
          <a:xfrm>
            <a:off x="9020175" y="238125"/>
            <a:ext cx="2925763" cy="6381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9"/>
          <p:cNvSpPr/>
          <p:nvPr/>
        </p:nvSpPr>
        <p:spPr>
          <a:xfrm>
            <a:off x="9158288" y="374650"/>
            <a:ext cx="2651125" cy="610870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A6571CE4-11A1-425B-9DCF-AC83D9AFBA42}" type="datetimeFigureOut">
              <a:rPr lang="en-US"/>
              <a:pPr>
                <a:defRPr/>
              </a:pPr>
              <a:t>9/24/2018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538" y="6227763"/>
            <a:ext cx="1463675" cy="273050"/>
          </a:xfrm>
        </p:spPr>
        <p:txBody>
          <a:bodyPr/>
          <a:lstStyle>
            <a:lvl1pPr>
              <a:defRPr dirty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2473C18-CAD4-41A1-81A7-8AD2EABCC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68968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1066800" y="642938"/>
            <a:ext cx="10058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  <a:endParaRPr lang="en-US" altLang="en-US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66800" y="2103438"/>
            <a:ext cx="10058400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638" y="6307138"/>
            <a:ext cx="2743200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573B3EA-11E3-47B1-ACE4-F555FA9C6FC3}" type="datetimeFigureOut">
              <a:rPr lang="en-US"/>
              <a:pPr>
                <a:defRPr/>
              </a:pPr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325" y="6307138"/>
            <a:ext cx="5213350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563" y="6307138"/>
            <a:ext cx="1463675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437F38-7347-4F1E-950B-7C81E29847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84" r:id="rId2"/>
    <p:sldLayoutId id="2147483792" r:id="rId3"/>
    <p:sldLayoutId id="2147483785" r:id="rId4"/>
    <p:sldLayoutId id="2147483786" r:id="rId5"/>
    <p:sldLayoutId id="2147483787" r:id="rId6"/>
    <p:sldLayoutId id="2147483788" r:id="rId7"/>
    <p:sldLayoutId id="2147483793" r:id="rId8"/>
    <p:sldLayoutId id="2147483794" r:id="rId9"/>
    <p:sldLayoutId id="2147483789" r:id="rId10"/>
    <p:sldLayoutId id="2147483790" r:id="rId11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lang="en-US" sz="4800" kern="1200" dirty="0">
          <a:solidFill>
            <a:srgbClr val="262626"/>
          </a:solidFill>
          <a:latin typeface="+mj-lt"/>
          <a:ea typeface="+mn-ea"/>
          <a:cs typeface="+mn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entury Gothic" panose="020B0502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entury Gothic" panose="020B0502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entury Gothic" panose="020B0502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entury Gothic" panose="020B0502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entury Gothic" panose="020B0502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entury Gothic" panose="020B0502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entury Gothic" panose="020B0502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entury Gothic" panose="020B0502020202020204" pitchFamily="34" charset="0"/>
        </a:defRPr>
      </a:lvl9pPr>
    </p:titleStyle>
    <p:bodyStyle>
      <a:lvl1pPr marL="182563" indent="-182563" algn="l" rtl="0" fontAlgn="base">
        <a:spcBef>
          <a:spcPts val="900"/>
        </a:spcBef>
        <a:spcAft>
          <a:spcPct val="0"/>
        </a:spcAft>
        <a:buClr>
          <a:srgbClr val="262626"/>
        </a:buClr>
        <a:buFont typeface="Garamond" panose="02020404030301010803" pitchFamily="18" charset="0"/>
        <a:buChar char="◦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fontAlgn="base">
        <a:spcBef>
          <a:spcPts val="500"/>
        </a:spcBef>
        <a:spcAft>
          <a:spcPct val="0"/>
        </a:spcAft>
        <a:buClr>
          <a:srgbClr val="262626"/>
        </a:buClr>
        <a:buFont typeface="Garamond" panose="02020404030301010803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fontAlgn="base">
        <a:spcBef>
          <a:spcPts val="500"/>
        </a:spcBef>
        <a:spcAft>
          <a:spcPct val="0"/>
        </a:spcAft>
        <a:buClr>
          <a:srgbClr val="262626"/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fontAlgn="base">
        <a:spcBef>
          <a:spcPts val="500"/>
        </a:spcBef>
        <a:spcAft>
          <a:spcPct val="0"/>
        </a:spcAft>
        <a:buClr>
          <a:srgbClr val="262626"/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fontAlgn="base">
        <a:spcBef>
          <a:spcPts val="500"/>
        </a:spcBef>
        <a:spcAft>
          <a:spcPct val="0"/>
        </a:spcAft>
        <a:buClr>
          <a:srgbClr val="262626"/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2100" y="2090738"/>
            <a:ext cx="9067800" cy="25908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uk-UA" sz="4000" dirty="0" err="1" smtClean="0">
                <a:solidFill>
                  <a:schemeClr val="tx2"/>
                </a:solidFill>
              </a:rPr>
              <a:t>Презентация</a:t>
            </a:r>
            <a:r>
              <a:rPr lang="uk-UA" sz="4000" dirty="0" smtClean="0">
                <a:solidFill>
                  <a:schemeClr val="tx2"/>
                </a:solidFill>
              </a:rPr>
              <a:t> книги</a:t>
            </a:r>
            <a:br>
              <a:rPr lang="uk-UA" sz="4000" dirty="0" smtClean="0">
                <a:solidFill>
                  <a:schemeClr val="tx2"/>
                </a:solidFill>
              </a:rPr>
            </a:br>
            <a:r>
              <a:rPr lang="uk-UA" sz="4000" dirty="0" smtClean="0">
                <a:solidFill>
                  <a:schemeClr val="tx2"/>
                </a:solidFill>
              </a:rPr>
              <a:t>л. </a:t>
            </a:r>
            <a:r>
              <a:rPr lang="uk-UA" sz="4000" dirty="0" err="1" smtClean="0">
                <a:solidFill>
                  <a:schemeClr val="tx2"/>
                </a:solidFill>
              </a:rPr>
              <a:t>галочкиной</a:t>
            </a:r>
            <a:r>
              <a:rPr lang="uk-UA" sz="4000" dirty="0" smtClean="0">
                <a:solidFill>
                  <a:schemeClr val="tx2"/>
                </a:solidFill>
              </a:rPr>
              <a:t/>
            </a:r>
            <a:br>
              <a:rPr lang="uk-UA" sz="4000" dirty="0" smtClean="0">
                <a:solidFill>
                  <a:schemeClr val="tx2"/>
                </a:solidFill>
              </a:rPr>
            </a:br>
            <a:r>
              <a:rPr lang="uk-UA" sz="4400" dirty="0" smtClean="0">
                <a:solidFill>
                  <a:schemeClr val="tx2"/>
                </a:solidFill>
              </a:rPr>
              <a:t>«Скульптор-</a:t>
            </a:r>
            <a:r>
              <a:rPr lang="ru-RU" sz="4400" dirty="0" smtClean="0">
                <a:solidFill>
                  <a:schemeClr val="tx2"/>
                </a:solidFill>
              </a:rPr>
              <a:t>мыслитель»</a:t>
            </a:r>
            <a:endParaRPr sz="4400" dirty="0">
              <a:solidFill>
                <a:schemeClr val="tx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2100" y="4681538"/>
            <a:ext cx="9070975" cy="4572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uk-UA" sz="2800" dirty="0" err="1" smtClean="0">
                <a:solidFill>
                  <a:schemeClr val="tx2"/>
                </a:solidFill>
              </a:rPr>
              <a:t>Из</a:t>
            </a:r>
            <a:r>
              <a:rPr lang="uk-UA" sz="2800" dirty="0" smtClean="0">
                <a:solidFill>
                  <a:schemeClr val="tx2"/>
                </a:solidFill>
              </a:rPr>
              <a:t> </a:t>
            </a:r>
            <a:r>
              <a:rPr lang="uk-UA" sz="2800" dirty="0" err="1" smtClean="0">
                <a:solidFill>
                  <a:schemeClr val="tx2"/>
                </a:solidFill>
              </a:rPr>
              <a:t>творческого</a:t>
            </a:r>
            <a:r>
              <a:rPr lang="uk-UA" sz="2800" dirty="0" smtClean="0">
                <a:solidFill>
                  <a:schemeClr val="tx2"/>
                </a:solidFill>
              </a:rPr>
              <a:t> </a:t>
            </a:r>
            <a:r>
              <a:rPr lang="uk-UA" sz="2800" dirty="0" err="1" smtClean="0">
                <a:solidFill>
                  <a:schemeClr val="tx2"/>
                </a:solidFill>
              </a:rPr>
              <a:t>архива</a:t>
            </a:r>
            <a:r>
              <a:rPr lang="uk-UA" sz="2800" dirty="0" smtClean="0">
                <a:solidFill>
                  <a:schemeClr val="tx2"/>
                </a:solidFill>
              </a:rPr>
              <a:t> Валентина </a:t>
            </a:r>
            <a:r>
              <a:rPr lang="uk-UA" sz="2800" dirty="0" err="1" smtClean="0">
                <a:solidFill>
                  <a:schemeClr val="tx2"/>
                </a:solidFill>
              </a:rPr>
              <a:t>Галочкина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938"/>
            <a:ext cx="10058400" cy="940202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Жизненный и творческий путь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41367" y="2210130"/>
            <a:ext cx="4754880" cy="3536383"/>
          </a:xfrm>
          <a:gradFill>
            <a:gsLst>
              <a:gs pos="0">
                <a:schemeClr val="accent1">
                  <a:lumMod val="75000"/>
                </a:schemeClr>
              </a:gs>
              <a:gs pos="18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46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ru-RU" sz="2000" dirty="0" smtClean="0"/>
              <a:t>На протяжении всей жизни тема «Женские фигуры и торсы» была  для скульптора самой любимой. </a:t>
            </a:r>
            <a:endParaRPr lang="ru-RU" sz="2000" dirty="0"/>
          </a:p>
          <a:p>
            <a:r>
              <a:rPr lang="ru-RU" sz="2000" dirty="0" smtClean="0"/>
              <a:t>«Женские  фигуры  нужно  так лепить, чтобы  это была  тайна, загадка»,  –  писал  скульптор.  Или:  «Мы должны быть уверены, что фигура (русалка) существует и  не есть  какая-то эстетская форма» </a:t>
            </a:r>
            <a:endParaRPr lang="en-US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676" y="1583140"/>
            <a:ext cx="3739487" cy="4572000"/>
          </a:xfrm>
        </p:spPr>
      </p:pic>
    </p:spTree>
    <p:extLst>
      <p:ext uri="{BB962C8B-B14F-4D97-AF65-F5344CB8AC3E}">
        <p14:creationId xmlns="" xmlns:p14="http://schemas.microsoft.com/office/powerpoint/2010/main" val="3636448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85" y="605346"/>
            <a:ext cx="3478604" cy="461174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343" y="1511515"/>
            <a:ext cx="3814872" cy="4543982"/>
          </a:xfrm>
        </p:spPr>
      </p:pic>
    </p:spTree>
    <p:extLst>
      <p:ext uri="{BB962C8B-B14F-4D97-AF65-F5344CB8AC3E}">
        <p14:creationId xmlns="" xmlns:p14="http://schemas.microsoft.com/office/powerpoint/2010/main" val="3458561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72" y="1089084"/>
            <a:ext cx="5117437" cy="310884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636" y="1577409"/>
            <a:ext cx="3292404" cy="4407119"/>
          </a:xfrm>
        </p:spPr>
      </p:pic>
    </p:spTree>
    <p:extLst>
      <p:ext uri="{BB962C8B-B14F-4D97-AF65-F5344CB8AC3E}">
        <p14:creationId xmlns="" xmlns:p14="http://schemas.microsoft.com/office/powerpoint/2010/main" val="4183660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62" y="808444"/>
            <a:ext cx="3641678" cy="388961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063" y="2346298"/>
            <a:ext cx="4754562" cy="3889612"/>
          </a:xfrm>
        </p:spPr>
      </p:pic>
    </p:spTree>
    <p:extLst>
      <p:ext uri="{BB962C8B-B14F-4D97-AF65-F5344CB8AC3E}">
        <p14:creationId xmlns="" xmlns:p14="http://schemas.microsoft.com/office/powerpoint/2010/main" val="2763162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938"/>
            <a:ext cx="10058400" cy="940202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Жизненный и творческий путь</a:t>
            </a:r>
            <a:endParaRPr lang="en-US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002" y="1692322"/>
            <a:ext cx="3125338" cy="429904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90364" y="1692321"/>
            <a:ext cx="6755642" cy="4531057"/>
          </a:xfrm>
          <a:gradFill>
            <a:gsLst>
              <a:gs pos="0">
                <a:schemeClr val="accent1">
                  <a:lumMod val="75000"/>
                </a:schemeClr>
              </a:gs>
              <a:gs pos="18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46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just"/>
            <a:r>
              <a:rPr lang="ru-RU" sz="2000" dirty="0" smtClean="0"/>
              <a:t>Валентин Андреевич был новатором того времени. Не боялся экспериментировать, но ему приходилось постоянно укрывать такие скульптуры  в  своей  мастерской.  </a:t>
            </a:r>
          </a:p>
          <a:p>
            <a:pPr algn="just"/>
            <a:r>
              <a:rPr lang="ru-RU" sz="2000" dirty="0" smtClean="0"/>
              <a:t>«Секретарь Союза художников СССР, скульптор Олег </a:t>
            </a:r>
            <a:r>
              <a:rPr lang="ru-RU" sz="2000" dirty="0" err="1" smtClean="0"/>
              <a:t>Комов</a:t>
            </a:r>
            <a:r>
              <a:rPr lang="ru-RU" sz="2000" dirty="0" smtClean="0"/>
              <a:t>, посещая в Киеве  в 1975 году мастерскую </a:t>
            </a:r>
            <a:r>
              <a:rPr lang="ru-RU" sz="2000" dirty="0" err="1" smtClean="0"/>
              <a:t>Галочкина</a:t>
            </a:r>
            <a:r>
              <a:rPr lang="ru-RU" sz="2000" dirty="0" smtClean="0"/>
              <a:t> и восхищаясь его творчеством, признавался, что и в Москве  выставлять такие работы, как, например, «Виолончелистка» или «Борьба», тоже пока трудно,  даже  невозможно».</a:t>
            </a:r>
          </a:p>
          <a:p>
            <a:pPr algn="just"/>
            <a:r>
              <a:rPr lang="ru-RU" sz="2000" dirty="0" smtClean="0"/>
              <a:t>Сегодня скульптура «Виолончелистка»  находится в парке </a:t>
            </a:r>
            <a:r>
              <a:rPr lang="ru-RU" sz="2000" dirty="0" err="1" smtClean="0"/>
              <a:t>Музеон</a:t>
            </a:r>
            <a:r>
              <a:rPr lang="ru-RU" sz="2000" dirty="0" smtClean="0"/>
              <a:t> (ныне в Московском музее современного  искусства   на  Петровке,  25)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769561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020" y="916632"/>
            <a:ext cx="3832746" cy="384866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505" y="2544497"/>
            <a:ext cx="4531056" cy="3057098"/>
          </a:xfrm>
        </p:spPr>
      </p:pic>
    </p:spTree>
    <p:extLst>
      <p:ext uri="{BB962C8B-B14F-4D97-AF65-F5344CB8AC3E}">
        <p14:creationId xmlns="" xmlns:p14="http://schemas.microsoft.com/office/powerpoint/2010/main" val="1037124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4866" y="651251"/>
            <a:ext cx="10058400" cy="1371600"/>
          </a:xfrm>
        </p:spPr>
        <p:txBody>
          <a:bodyPr/>
          <a:lstStyle/>
          <a:p>
            <a:r>
              <a:rPr lang="ru-RU" dirty="0">
                <a:solidFill>
                  <a:schemeClr val="tx2"/>
                </a:solidFill>
              </a:rPr>
              <a:t>Жизненный и творческий путь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2496153"/>
            <a:ext cx="4754880" cy="3150524"/>
          </a:xfrm>
          <a:gradFill>
            <a:gsLst>
              <a:gs pos="0">
                <a:schemeClr val="accent1">
                  <a:lumMod val="75000"/>
                </a:schemeClr>
              </a:gs>
              <a:gs pos="18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46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ru-RU" dirty="0" smtClean="0"/>
              <a:t>«Валентин  Г </a:t>
            </a:r>
            <a:r>
              <a:rPr lang="ru-RU" dirty="0" err="1" smtClean="0"/>
              <a:t>алочкин</a:t>
            </a:r>
            <a:r>
              <a:rPr lang="ru-RU" dirty="0" smtClean="0"/>
              <a:t>  особенно проявлял склонность к применению   в  своих   произведениях   законов природы.  Существа, которые не так далеко  от природы,  из которой они возникли – отчасти животные, отчасти человек,  или  такие  существа, которые произошли из деревьев, цветов,  ручьев  или  другой элементарной  жизни».</a:t>
            </a:r>
          </a:p>
          <a:p>
            <a:endParaRPr lang="en-US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817" y="2496153"/>
            <a:ext cx="3901440" cy="2962656"/>
          </a:xfrm>
        </p:spPr>
      </p:pic>
    </p:spTree>
    <p:extLst>
      <p:ext uri="{BB962C8B-B14F-4D97-AF65-F5344CB8AC3E}">
        <p14:creationId xmlns="" xmlns:p14="http://schemas.microsoft.com/office/powerpoint/2010/main" val="252096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938"/>
            <a:ext cx="10058400" cy="1185862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Жизненный и творческий путь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1793998"/>
            <a:ext cx="4754880" cy="3749040"/>
          </a:xfrm>
          <a:gradFill>
            <a:gsLst>
              <a:gs pos="0">
                <a:schemeClr val="accent1">
                  <a:lumMod val="75000"/>
                </a:schemeClr>
              </a:gs>
              <a:gs pos="18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46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just"/>
            <a:r>
              <a:rPr lang="ru-RU" sz="2000" dirty="0" smtClean="0"/>
              <a:t>В 1986 году после Чернобыльской  катастрофы семья </a:t>
            </a:r>
            <a:r>
              <a:rPr lang="ru-RU" sz="2000" dirty="0" err="1" smtClean="0"/>
              <a:t>Галочкиных</a:t>
            </a:r>
            <a:r>
              <a:rPr lang="ru-RU" sz="2000" dirty="0" smtClean="0"/>
              <a:t> переехала в Москву,  а в 1999 году – в Германию. «Здесь, в городе </a:t>
            </a:r>
            <a:r>
              <a:rPr lang="ru-RU" sz="2000" dirty="0" err="1" smtClean="0"/>
              <a:t>Висмаре</a:t>
            </a:r>
            <a:r>
              <a:rPr lang="ru-RU" sz="2000" dirty="0" smtClean="0"/>
              <a:t> в северной Германии художник принял участие в скульптурном симпозиуме по дереву, во время которого создал  произведение «Объятие» (дуб, высота 2 м;  с 2000 года – в частной коллекции</a:t>
            </a:r>
            <a:r>
              <a:rPr lang="ru-RU" dirty="0" smtClean="0"/>
              <a:t>).</a:t>
            </a:r>
            <a:endParaRPr lang="en-US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509" y="1793998"/>
            <a:ext cx="2623234" cy="374904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7194">
            <a:off x="9451985" y="3398291"/>
            <a:ext cx="2143125" cy="2857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3628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Жизненный и творческий путь</a:t>
            </a:r>
            <a:endParaRPr lang="en-US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558" y="1845300"/>
            <a:ext cx="3944203" cy="4203511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5752" y="1811554"/>
            <a:ext cx="4754880" cy="4271005"/>
          </a:xfrm>
          <a:gradFill>
            <a:gsLst>
              <a:gs pos="0">
                <a:schemeClr val="accent1">
                  <a:lumMod val="75000"/>
                </a:schemeClr>
              </a:gs>
              <a:gs pos="18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46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ru-RU" dirty="0" smtClean="0"/>
              <a:t>2000 – 2006 гг.  Валентин Андреевич  – член Союза  художников Германии, выставлялся в Гамбургской галерее «</a:t>
            </a:r>
            <a:r>
              <a:rPr lang="en-US" dirty="0" err="1" smtClean="0"/>
              <a:t>Raum&amp;Kunst</a:t>
            </a:r>
            <a:r>
              <a:rPr lang="ru-RU" dirty="0" smtClean="0"/>
              <a:t>».</a:t>
            </a:r>
          </a:p>
          <a:p>
            <a:r>
              <a:rPr lang="ru-RU" dirty="0" smtClean="0"/>
              <a:t>«Одна большая страсть, которая наполняла путь профессионального развития художника  была работа, и его жизнь была полна ею».</a:t>
            </a:r>
          </a:p>
          <a:p>
            <a:r>
              <a:rPr lang="ru-RU" dirty="0" smtClean="0"/>
              <a:t>«Творения Валентина </a:t>
            </a:r>
            <a:r>
              <a:rPr lang="ru-RU" dirty="0" err="1" smtClean="0"/>
              <a:t>Галочкина</a:t>
            </a:r>
            <a:r>
              <a:rPr lang="ru-RU" dirty="0" smtClean="0"/>
              <a:t> соответствовали состоянию его души, его собственное назначение состояло в том, чтобы любить жизнь и все формы природы, и ничего не делать, что против ее законов».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28495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96" y="573189"/>
            <a:ext cx="3505846" cy="5587177"/>
          </a:xfrm>
        </p:spPr>
      </p:pic>
      <p:sp>
        <p:nvSpPr>
          <p:cNvPr id="8" name="Заголовок 8"/>
          <p:cNvSpPr>
            <a:spLocks noGrp="1"/>
          </p:cNvSpPr>
          <p:nvPr>
            <p:ph type="title"/>
          </p:nvPr>
        </p:nvSpPr>
        <p:spPr>
          <a:xfrm>
            <a:off x="6076603" y="6011607"/>
            <a:ext cx="5209463" cy="380644"/>
          </a:xfrm>
        </p:spPr>
        <p:txBody>
          <a:bodyPr/>
          <a:lstStyle/>
          <a:p>
            <a:r>
              <a:rPr lang="ru-RU" sz="1800" b="1" dirty="0" smtClean="0"/>
              <a:t>«Музыка», бронза, </a:t>
            </a:r>
            <a:r>
              <a:rPr lang="ru-RU" sz="1800" b="1" dirty="0" err="1" smtClean="0"/>
              <a:t>выс</a:t>
            </a:r>
            <a:r>
              <a:rPr lang="ru-RU" sz="1800" b="1" dirty="0" smtClean="0"/>
              <a:t>. 30 см</a:t>
            </a: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1489148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0" name="Заголовок 3"/>
          <p:cNvSpPr>
            <a:spLocks noGrp="1"/>
          </p:cNvSpPr>
          <p:nvPr>
            <p:ph type="title"/>
          </p:nvPr>
        </p:nvSpPr>
        <p:spPr>
          <a:xfrm>
            <a:off x="9296400" y="608013"/>
            <a:ext cx="2430463" cy="1644650"/>
          </a:xfrm>
        </p:spPr>
        <p:txBody>
          <a:bodyPr/>
          <a:lstStyle/>
          <a:p>
            <a:endParaRPr altLang="en-US" smtClean="0"/>
          </a:p>
        </p:txBody>
      </p:sp>
      <p:pic>
        <p:nvPicPr>
          <p:cNvPr id="7171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2713" y="609600"/>
            <a:ext cx="6378575" cy="5334000"/>
          </a:xfrm>
        </p:spPr>
      </p:pic>
      <p:sp useBgFill="1">
        <p:nvSpPr>
          <p:cNvPr id="7172" name="Текст 5"/>
          <p:cNvSpPr>
            <a:spLocks noGrp="1"/>
          </p:cNvSpPr>
          <p:nvPr>
            <p:ph type="body" sz="half" idx="2"/>
          </p:nvPr>
        </p:nvSpPr>
        <p:spPr>
          <a:xfrm>
            <a:off x="9296400" y="1197033"/>
            <a:ext cx="2430463" cy="4594167"/>
          </a:xfrm>
        </p:spPr>
        <p:txBody>
          <a:bodyPr>
            <a:normAutofit lnSpcReduction="10000"/>
          </a:bodyPr>
          <a:lstStyle/>
          <a:p>
            <a:r>
              <a:rPr lang="ru-RU" altLang="en-US" dirty="0" smtClean="0"/>
              <a:t>Художница Лидия </a:t>
            </a:r>
            <a:r>
              <a:rPr lang="ru-RU" altLang="en-US" dirty="0" err="1" smtClean="0"/>
              <a:t>Галочкина</a:t>
            </a:r>
            <a:r>
              <a:rPr lang="ru-RU" altLang="en-US" dirty="0" smtClean="0"/>
              <a:t> представляет книгу со статьями об искусстве и иллюстрациями работ своего мужа –  скульптора Валентина Андреевича </a:t>
            </a:r>
            <a:r>
              <a:rPr lang="ru-RU" altLang="en-US" dirty="0" err="1" smtClean="0"/>
              <a:t>Галочкина</a:t>
            </a:r>
            <a:r>
              <a:rPr lang="ru-RU" altLang="en-US" dirty="0" smtClean="0"/>
              <a:t>, выпускника Днепропетровского художественного училища.  В книгу вошли архивные  материалы художника о своем творчестве: размышления о самой профессии художника, о работе с материалами, о ритме, о форме.</a:t>
            </a:r>
            <a:endParaRPr lang="en-US" altLang="en-US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23950" y="6173381"/>
            <a:ext cx="5802284" cy="380644"/>
          </a:xfrm>
        </p:spPr>
        <p:txBody>
          <a:bodyPr/>
          <a:lstStyle/>
          <a:p>
            <a:r>
              <a:rPr lang="ru-RU" sz="1800" b="1" dirty="0" smtClean="0"/>
              <a:t>«Сбор урожая», модель, </a:t>
            </a:r>
            <a:r>
              <a:rPr lang="ru-RU" sz="1800" b="1" dirty="0" err="1" smtClean="0"/>
              <a:t>выс</a:t>
            </a:r>
            <a:r>
              <a:rPr lang="ru-RU" sz="1800" b="1" dirty="0" smtClean="0"/>
              <a:t>. 2,5 м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031" y="512909"/>
            <a:ext cx="4293887" cy="5786650"/>
          </a:xfrm>
          <a:effectLst>
            <a:glow rad="127000">
              <a:schemeClr val="accent1">
                <a:lumMod val="75000"/>
              </a:schemeClr>
            </a:glow>
          </a:effectLst>
        </p:spPr>
      </p:pic>
    </p:spTree>
    <p:extLst>
      <p:ext uri="{BB962C8B-B14F-4D97-AF65-F5344CB8AC3E}">
        <p14:creationId xmlns="" xmlns:p14="http://schemas.microsoft.com/office/powerpoint/2010/main" val="35203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301" y="427244"/>
            <a:ext cx="3621565" cy="5774685"/>
          </a:xfrm>
        </p:spPr>
      </p:pic>
      <p:sp>
        <p:nvSpPr>
          <p:cNvPr id="5" name="Заголовок 8"/>
          <p:cNvSpPr>
            <a:spLocks noGrp="1"/>
          </p:cNvSpPr>
          <p:nvPr>
            <p:ph type="title"/>
          </p:nvPr>
        </p:nvSpPr>
        <p:spPr>
          <a:xfrm>
            <a:off x="5640661" y="6011607"/>
            <a:ext cx="5645406" cy="380644"/>
          </a:xfrm>
        </p:spPr>
        <p:txBody>
          <a:bodyPr/>
          <a:lstStyle/>
          <a:p>
            <a:r>
              <a:rPr lang="uk-UA" sz="1800" b="1" dirty="0" smtClean="0"/>
              <a:t>«Портрет </a:t>
            </a:r>
            <a:r>
              <a:rPr lang="uk-UA" sz="1800" b="1" dirty="0" err="1" smtClean="0"/>
              <a:t>Светлан</a:t>
            </a:r>
            <a:r>
              <a:rPr lang="ru-RU" sz="1800" b="1" dirty="0" smtClean="0"/>
              <a:t>ы», модель, 1,5 натуры</a:t>
            </a: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2762649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553" y="424705"/>
            <a:ext cx="3386281" cy="5931526"/>
          </a:xfrm>
        </p:spPr>
      </p:pic>
      <p:sp>
        <p:nvSpPr>
          <p:cNvPr id="5" name="Заголовок 8"/>
          <p:cNvSpPr>
            <a:spLocks noGrp="1"/>
          </p:cNvSpPr>
          <p:nvPr>
            <p:ph type="title"/>
          </p:nvPr>
        </p:nvSpPr>
        <p:spPr>
          <a:xfrm>
            <a:off x="656705" y="6165909"/>
            <a:ext cx="4729941" cy="380644"/>
          </a:xfrm>
        </p:spPr>
        <p:txBody>
          <a:bodyPr/>
          <a:lstStyle/>
          <a:p>
            <a:r>
              <a:rPr lang="uk-UA" sz="1800" b="1" dirty="0" smtClean="0"/>
              <a:t>«Материнство</a:t>
            </a:r>
            <a:r>
              <a:rPr lang="ru-RU" sz="1800" b="1" dirty="0" smtClean="0"/>
              <a:t>», модель, </a:t>
            </a:r>
            <a:r>
              <a:rPr lang="ru-RU" sz="1800" b="1" dirty="0" err="1" smtClean="0"/>
              <a:t>выс</a:t>
            </a:r>
            <a:r>
              <a:rPr lang="ru-RU" sz="1800" b="1" dirty="0" smtClean="0"/>
              <a:t>. 5 м.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191914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88751" y="6029935"/>
            <a:ext cx="4869793" cy="449892"/>
          </a:xfrm>
        </p:spPr>
        <p:txBody>
          <a:bodyPr/>
          <a:lstStyle/>
          <a:p>
            <a:r>
              <a:rPr lang="ru-RU" sz="1800" dirty="0" smtClean="0"/>
              <a:t>«</a:t>
            </a:r>
            <a:r>
              <a:rPr lang="ru-RU" sz="1800" b="1" dirty="0" smtClean="0"/>
              <a:t>Королева», шамот, </a:t>
            </a:r>
            <a:r>
              <a:rPr lang="ru-RU" sz="1800" b="1" dirty="0" err="1" smtClean="0"/>
              <a:t>выс</a:t>
            </a:r>
            <a:r>
              <a:rPr lang="ru-RU" sz="1800" b="1" dirty="0" smtClean="0"/>
              <a:t>. 70 см.</a:t>
            </a:r>
            <a:endParaRPr lang="en-US" sz="1800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76" y="426125"/>
            <a:ext cx="4797468" cy="5920699"/>
          </a:xfrm>
          <a:effectLst>
            <a:glow rad="127000">
              <a:schemeClr val="accent1">
                <a:lumMod val="75000"/>
              </a:schemeClr>
            </a:glow>
          </a:effectLst>
        </p:spPr>
      </p:pic>
    </p:spTree>
    <p:extLst>
      <p:ext uri="{BB962C8B-B14F-4D97-AF65-F5344CB8AC3E}">
        <p14:creationId xmlns="" xmlns:p14="http://schemas.microsoft.com/office/powerpoint/2010/main" val="3668691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234" y="374390"/>
            <a:ext cx="2770096" cy="6128780"/>
          </a:xfrm>
        </p:spPr>
      </p:pic>
      <p:sp>
        <p:nvSpPr>
          <p:cNvPr id="5" name="Заголовок 8"/>
          <p:cNvSpPr>
            <a:spLocks noGrp="1"/>
          </p:cNvSpPr>
          <p:nvPr>
            <p:ph type="title"/>
          </p:nvPr>
        </p:nvSpPr>
        <p:spPr>
          <a:xfrm>
            <a:off x="914401" y="6011607"/>
            <a:ext cx="4164676" cy="380644"/>
          </a:xfrm>
        </p:spPr>
        <p:txBody>
          <a:bodyPr/>
          <a:lstStyle/>
          <a:p>
            <a:r>
              <a:rPr lang="ru-RU" sz="1800" b="1" dirty="0" smtClean="0"/>
              <a:t>«Девочка с птицей», выс.80 см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14453210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728" y="532332"/>
            <a:ext cx="3682103" cy="5833882"/>
          </a:xfrm>
        </p:spPr>
      </p:pic>
      <p:sp>
        <p:nvSpPr>
          <p:cNvPr id="5" name="Заголовок 8"/>
          <p:cNvSpPr>
            <a:spLocks noGrp="1"/>
          </p:cNvSpPr>
          <p:nvPr>
            <p:ph type="title"/>
          </p:nvPr>
        </p:nvSpPr>
        <p:spPr>
          <a:xfrm>
            <a:off x="5640661" y="6011607"/>
            <a:ext cx="5645406" cy="380644"/>
          </a:xfrm>
        </p:spPr>
        <p:txBody>
          <a:bodyPr/>
          <a:lstStyle/>
          <a:p>
            <a:r>
              <a:rPr lang="ru-RU" sz="1800" b="1" dirty="0" smtClean="0"/>
              <a:t>«Фонтан Хоровод», модель  2,5 м.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1221482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6057" y="5967923"/>
            <a:ext cx="4003964" cy="544417"/>
          </a:xfrm>
        </p:spPr>
        <p:txBody>
          <a:bodyPr/>
          <a:lstStyle/>
          <a:p>
            <a:r>
              <a:rPr lang="ru-RU" sz="1800" b="1" dirty="0" smtClean="0"/>
              <a:t>«Двое», керамика, </a:t>
            </a:r>
            <a:r>
              <a:rPr lang="ru-RU" sz="1800" b="1" dirty="0" err="1" smtClean="0"/>
              <a:t>выс</a:t>
            </a:r>
            <a:r>
              <a:rPr lang="ru-RU" sz="1800" b="1" dirty="0" smtClean="0"/>
              <a:t>. 30 см</a:t>
            </a:r>
            <a:endParaRPr lang="en-US" sz="1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46" y="288961"/>
            <a:ext cx="4118212" cy="6223379"/>
          </a:xfrm>
        </p:spPr>
      </p:pic>
    </p:spTree>
    <p:extLst>
      <p:ext uri="{BB962C8B-B14F-4D97-AF65-F5344CB8AC3E}">
        <p14:creationId xmlns="" xmlns:p14="http://schemas.microsoft.com/office/powerpoint/2010/main" val="1090439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5215" y="5273127"/>
            <a:ext cx="4860175" cy="803725"/>
          </a:xfrm>
        </p:spPr>
        <p:txBody>
          <a:bodyPr/>
          <a:lstStyle/>
          <a:p>
            <a:r>
              <a:rPr lang="ru-RU" sz="1800" b="1" dirty="0" smtClean="0"/>
              <a:t>«Рабство», мрамор, 78х65х63</a:t>
            </a:r>
            <a:endParaRPr lang="en-US" sz="1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04" y="1044800"/>
            <a:ext cx="5898257" cy="4708478"/>
          </a:xfrm>
          <a:effectLst>
            <a:glow rad="127000">
              <a:schemeClr val="accent1">
                <a:lumMod val="50000"/>
              </a:schemeClr>
            </a:glow>
          </a:effectLst>
        </p:spPr>
      </p:pic>
    </p:spTree>
    <p:extLst>
      <p:ext uri="{BB962C8B-B14F-4D97-AF65-F5344CB8AC3E}">
        <p14:creationId xmlns="" xmlns:p14="http://schemas.microsoft.com/office/powerpoint/2010/main" val="3934472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8356" y="5979709"/>
            <a:ext cx="3866576" cy="530769"/>
          </a:xfrm>
        </p:spPr>
        <p:txBody>
          <a:bodyPr/>
          <a:lstStyle/>
          <a:p>
            <a:r>
              <a:rPr lang="ru-RU" sz="2000" b="1" dirty="0" smtClean="0"/>
              <a:t>«Бабин Яр»</a:t>
            </a:r>
            <a:endParaRPr lang="en-US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376" y="422461"/>
            <a:ext cx="4253552" cy="5909480"/>
          </a:xfrm>
          <a:effectLst>
            <a:glow rad="127000">
              <a:schemeClr val="accent1">
                <a:lumMod val="75000"/>
              </a:schemeClr>
            </a:glow>
          </a:effectLst>
        </p:spPr>
      </p:pic>
    </p:spTree>
    <p:extLst>
      <p:ext uri="{BB962C8B-B14F-4D97-AF65-F5344CB8AC3E}">
        <p14:creationId xmlns="" xmlns:p14="http://schemas.microsoft.com/office/powerpoint/2010/main" val="384965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9882" y="5923006"/>
            <a:ext cx="10524699" cy="464024"/>
          </a:xfrm>
        </p:spPr>
        <p:txBody>
          <a:bodyPr/>
          <a:lstStyle/>
          <a:p>
            <a:r>
              <a:rPr lang="ru-RU" sz="2000" b="1" dirty="0" smtClean="0"/>
              <a:t>«Прощание», дерево</a:t>
            </a:r>
            <a:endParaRPr lang="en-US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499" y="627798"/>
            <a:ext cx="7670041" cy="5609229"/>
          </a:xfrm>
          <a:effectLst>
            <a:glow rad="127000">
              <a:schemeClr val="accent1">
                <a:lumMod val="75000"/>
              </a:schemeClr>
            </a:glow>
          </a:effectLst>
        </p:spPr>
      </p:pic>
    </p:spTree>
    <p:extLst>
      <p:ext uri="{BB962C8B-B14F-4D97-AF65-F5344CB8AC3E}">
        <p14:creationId xmlns="" xmlns:p14="http://schemas.microsoft.com/office/powerpoint/2010/main" val="4196801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85875" y="534873"/>
            <a:ext cx="10058400" cy="1371600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Жизненный и творческий путь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3" y="1978429"/>
            <a:ext cx="2975956" cy="3873731"/>
          </a:xfrm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214552" y="1978429"/>
            <a:ext cx="6910647" cy="3873731"/>
          </a:xfrm>
          <a:gradFill>
            <a:gsLst>
              <a:gs pos="0">
                <a:schemeClr val="accent1">
                  <a:lumMod val="75000"/>
                </a:schemeClr>
              </a:gs>
              <a:gs pos="18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just"/>
            <a:r>
              <a:rPr lang="ru-RU" sz="2000" dirty="0" smtClean="0"/>
              <a:t>Валентин </a:t>
            </a:r>
            <a:r>
              <a:rPr lang="ru-RU" sz="2000" dirty="0" err="1" smtClean="0"/>
              <a:t>Галочкин</a:t>
            </a:r>
            <a:r>
              <a:rPr lang="ru-RU" sz="2000" dirty="0" smtClean="0"/>
              <a:t> родился  22.11.1928 г. в Днепропетровске на ул. Упорной, 18. </a:t>
            </a:r>
            <a:r>
              <a:rPr lang="ru-RU" sz="2000" dirty="0"/>
              <a:t> </a:t>
            </a:r>
            <a:r>
              <a:rPr lang="ru-RU" sz="2000" dirty="0" smtClean="0"/>
              <a:t>Сразу после второй мировой войны в 1944 году он поступает в наше  художественное училище. Ведущими преподавателями на тот момент были Панин М.Н., а также профессор  </a:t>
            </a:r>
            <a:r>
              <a:rPr lang="ru-RU" sz="2000" dirty="0" err="1" smtClean="0"/>
              <a:t>Жирадков</a:t>
            </a:r>
            <a:r>
              <a:rPr lang="ru-RU" sz="2000" dirty="0" smtClean="0"/>
              <a:t> А.И., который получил  научное звание  еще при царском режиме, преподавая в Академии художеств в Санкт-Петербурге. Эти преподаватели  оказали большое влияние на творческое  формирование  будущего скульптура. 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33631262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5644" y="6054524"/>
            <a:ext cx="4195156" cy="585361"/>
          </a:xfrm>
        </p:spPr>
        <p:txBody>
          <a:bodyPr/>
          <a:lstStyle/>
          <a:p>
            <a:r>
              <a:rPr lang="ru-RU" sz="1800" b="1" dirty="0" smtClean="0"/>
              <a:t>«Врата Скорби», бетон, 4,5 м</a:t>
            </a:r>
            <a:endParaRPr lang="en-US" sz="1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972" y="327547"/>
            <a:ext cx="4308143" cy="6127844"/>
          </a:xfrm>
          <a:effectLst>
            <a:glow rad="127000">
              <a:schemeClr val="accent1">
                <a:lumMod val="75000"/>
              </a:schemeClr>
            </a:glow>
          </a:effectLst>
        </p:spPr>
      </p:pic>
    </p:spTree>
    <p:extLst>
      <p:ext uri="{BB962C8B-B14F-4D97-AF65-F5344CB8AC3E}">
        <p14:creationId xmlns="" xmlns:p14="http://schemas.microsoft.com/office/powerpoint/2010/main" val="1143635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6161" y="5766804"/>
            <a:ext cx="4458786" cy="694543"/>
          </a:xfrm>
        </p:spPr>
        <p:txBody>
          <a:bodyPr/>
          <a:lstStyle/>
          <a:p>
            <a:r>
              <a:rPr lang="ru-RU" sz="2000" b="1" dirty="0" smtClean="0"/>
              <a:t>«Памятник сожженному селу,</a:t>
            </a:r>
            <a:br>
              <a:rPr lang="ru-RU" sz="2000" b="1" dirty="0" smtClean="0"/>
            </a:br>
            <a:r>
              <a:rPr lang="ru-RU" sz="2000" b="1" dirty="0" smtClean="0"/>
              <a:t>высота 6 м</a:t>
            </a:r>
            <a:endParaRPr lang="en-US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56" y="359557"/>
            <a:ext cx="4548989" cy="6018663"/>
          </a:xfrm>
        </p:spPr>
      </p:pic>
    </p:spTree>
    <p:extLst>
      <p:ext uri="{BB962C8B-B14F-4D97-AF65-F5344CB8AC3E}">
        <p14:creationId xmlns="" xmlns:p14="http://schemas.microsoft.com/office/powerpoint/2010/main" val="21587753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5394" y="5692356"/>
            <a:ext cx="10058400" cy="427302"/>
          </a:xfrm>
        </p:spPr>
        <p:txBody>
          <a:bodyPr/>
          <a:lstStyle/>
          <a:p>
            <a:r>
              <a:rPr lang="ru-RU" sz="2000" b="1" dirty="0" smtClean="0"/>
              <a:t>«Вдовы»</a:t>
            </a:r>
            <a:endParaRPr lang="en-US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631" y="854349"/>
            <a:ext cx="7781395" cy="5164314"/>
          </a:xfrm>
          <a:effectLst>
            <a:glow rad="127000">
              <a:schemeClr val="accent1">
                <a:lumMod val="75000"/>
              </a:schemeClr>
            </a:glow>
          </a:effectLst>
        </p:spPr>
      </p:pic>
    </p:spTree>
    <p:extLst>
      <p:ext uri="{BB962C8B-B14F-4D97-AF65-F5344CB8AC3E}">
        <p14:creationId xmlns="" xmlns:p14="http://schemas.microsoft.com/office/powerpoint/2010/main" val="13886138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1725" y="5897071"/>
            <a:ext cx="4108355" cy="489826"/>
          </a:xfrm>
        </p:spPr>
        <p:txBody>
          <a:bodyPr/>
          <a:lstStyle/>
          <a:p>
            <a:r>
              <a:rPr lang="ru-RU" sz="2000" b="1" dirty="0" smtClean="0"/>
              <a:t>«Мать и дитя», </a:t>
            </a:r>
            <a:r>
              <a:rPr lang="ru-RU" sz="2000" b="1" dirty="0" err="1" smtClean="0"/>
              <a:t>выс</a:t>
            </a:r>
            <a:r>
              <a:rPr lang="ru-RU" sz="2000" b="1" dirty="0" smtClean="0"/>
              <a:t>. 30 см</a:t>
            </a:r>
            <a:endParaRPr lang="en-US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82" y="449755"/>
            <a:ext cx="7055892" cy="5827594"/>
          </a:xfrm>
          <a:effectLst>
            <a:glow rad="127000">
              <a:schemeClr val="accent1">
                <a:lumMod val="75000"/>
              </a:schemeClr>
            </a:glow>
          </a:effectLst>
        </p:spPr>
      </p:pic>
    </p:spTree>
    <p:extLst>
      <p:ext uri="{BB962C8B-B14F-4D97-AF65-F5344CB8AC3E}">
        <p14:creationId xmlns="" xmlns:p14="http://schemas.microsoft.com/office/powerpoint/2010/main" val="16742438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803" y="5913207"/>
            <a:ext cx="10058400" cy="435235"/>
          </a:xfrm>
        </p:spPr>
        <p:txBody>
          <a:bodyPr/>
          <a:lstStyle/>
          <a:p>
            <a:r>
              <a:rPr lang="ru-RU" sz="2000" b="1" dirty="0" smtClean="0"/>
              <a:t>«Мать  и дитя»</a:t>
            </a:r>
            <a:endParaRPr lang="en-US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179" y="642938"/>
            <a:ext cx="8120417" cy="5553146"/>
          </a:xfrm>
          <a:effectLst>
            <a:glow rad="127000">
              <a:schemeClr val="accent1">
                <a:lumMod val="75000"/>
              </a:schemeClr>
            </a:glow>
          </a:effectLst>
        </p:spPr>
      </p:pic>
    </p:spTree>
    <p:extLst>
      <p:ext uri="{BB962C8B-B14F-4D97-AF65-F5344CB8AC3E}">
        <p14:creationId xmlns="" xmlns:p14="http://schemas.microsoft.com/office/powerpoint/2010/main" val="18416758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837" y="662421"/>
            <a:ext cx="6962633" cy="5607737"/>
          </a:xfrm>
        </p:spPr>
      </p:pic>
    </p:spTree>
    <p:extLst>
      <p:ext uri="{BB962C8B-B14F-4D97-AF65-F5344CB8AC3E}">
        <p14:creationId xmlns="" xmlns:p14="http://schemas.microsoft.com/office/powerpoint/2010/main" val="33616929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90066" y="6116310"/>
            <a:ext cx="1967345" cy="517122"/>
          </a:xfrm>
        </p:spPr>
        <p:txBody>
          <a:bodyPr/>
          <a:lstStyle/>
          <a:p>
            <a:r>
              <a:rPr lang="ru-RU" sz="2000" b="1" dirty="0" smtClean="0"/>
              <a:t>«Русалка»</a:t>
            </a:r>
            <a:endParaRPr lang="en-US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494" y="261664"/>
            <a:ext cx="5257984" cy="6305266"/>
          </a:xfrm>
        </p:spPr>
      </p:pic>
    </p:spTree>
    <p:extLst>
      <p:ext uri="{BB962C8B-B14F-4D97-AF65-F5344CB8AC3E}">
        <p14:creationId xmlns="" xmlns:p14="http://schemas.microsoft.com/office/powerpoint/2010/main" val="26410949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7361" y="6172386"/>
            <a:ext cx="9364639" cy="409433"/>
          </a:xfrm>
        </p:spPr>
        <p:txBody>
          <a:bodyPr/>
          <a:lstStyle/>
          <a:p>
            <a:r>
              <a:rPr lang="ru-RU" sz="2000" b="1" dirty="0" smtClean="0"/>
              <a:t>«Русалка»</a:t>
            </a:r>
            <a:endParaRPr lang="en-US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451" y="310921"/>
            <a:ext cx="4570889" cy="6196084"/>
          </a:xfrm>
          <a:effectLst>
            <a:glow rad="127000">
              <a:schemeClr val="accent1">
                <a:lumMod val="75000"/>
              </a:schemeClr>
            </a:glow>
          </a:effectLst>
        </p:spPr>
      </p:pic>
    </p:spTree>
    <p:extLst>
      <p:ext uri="{BB962C8B-B14F-4D97-AF65-F5344CB8AC3E}">
        <p14:creationId xmlns="" xmlns:p14="http://schemas.microsoft.com/office/powerpoint/2010/main" val="22423050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938"/>
            <a:ext cx="10058400" cy="39429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545910"/>
            <a:ext cx="10058400" cy="5704765"/>
          </a:xfrm>
        </p:spPr>
      </p:pic>
    </p:spTree>
    <p:extLst>
      <p:ext uri="{BB962C8B-B14F-4D97-AF65-F5344CB8AC3E}">
        <p14:creationId xmlns="" xmlns:p14="http://schemas.microsoft.com/office/powerpoint/2010/main" val="7698126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789" y="5597324"/>
            <a:ext cx="10729415" cy="871963"/>
          </a:xfrm>
        </p:spPr>
        <p:txBody>
          <a:bodyPr/>
          <a:lstStyle/>
          <a:p>
            <a:r>
              <a:rPr lang="ru-RU" sz="2000" b="1" dirty="0" smtClean="0"/>
              <a:t>«Лежащая»,</a:t>
            </a:r>
            <a:br>
              <a:rPr lang="ru-RU" sz="2000" b="1" dirty="0" smtClean="0"/>
            </a:br>
            <a:r>
              <a:rPr lang="ru-RU" sz="2000" b="1" dirty="0" smtClean="0"/>
              <a:t> бронза, дл. 80 см.</a:t>
            </a:r>
            <a:endParaRPr lang="en-US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85" y="642938"/>
            <a:ext cx="8395648" cy="5648680"/>
          </a:xfrm>
        </p:spPr>
      </p:pic>
    </p:spTree>
    <p:extLst>
      <p:ext uri="{BB962C8B-B14F-4D97-AF65-F5344CB8AC3E}">
        <p14:creationId xmlns="" xmlns:p14="http://schemas.microsoft.com/office/powerpoint/2010/main" val="358110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2116"/>
            <a:ext cx="10058400" cy="13716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Жизненный и творческий путь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1781175"/>
            <a:ext cx="6496050" cy="416242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/>
          <a:lstStyle/>
          <a:p>
            <a:pPr algn="just"/>
            <a:r>
              <a:rPr lang="ru-RU" sz="2000" dirty="0" smtClean="0"/>
              <a:t>В 1950-56 гг. Валентин </a:t>
            </a:r>
            <a:r>
              <a:rPr lang="ru-RU" sz="2000" dirty="0" err="1" smtClean="0"/>
              <a:t>Галочкин</a:t>
            </a:r>
            <a:r>
              <a:rPr lang="ru-RU" sz="2000" dirty="0" smtClean="0"/>
              <a:t> учился в Киевском художественном институте в мастерской профессора М.И. </a:t>
            </a:r>
            <a:r>
              <a:rPr lang="ru-RU" sz="2000" dirty="0" err="1" smtClean="0"/>
              <a:t>Гельманна</a:t>
            </a:r>
            <a:r>
              <a:rPr lang="ru-RU" sz="2000" dirty="0" smtClean="0"/>
              <a:t>. Во время учебы постоянно подрабатывал  в мастерской, работая как форматор, </a:t>
            </a:r>
            <a:r>
              <a:rPr lang="ru-RU" sz="2000" dirty="0" err="1" smtClean="0"/>
              <a:t>моделировщик</a:t>
            </a:r>
            <a:r>
              <a:rPr lang="ru-RU" sz="2000" dirty="0" smtClean="0"/>
              <a:t> и т.д., набирая ценный художественный опыт. Дипломная работа «Сталевар»  получила оценку «отлично» и была отлита в бронзе за счет института. Позже работу приобрело государство и скульптура была выставлена  в постоянной экспозиции Львовского художественного музея. </a:t>
            </a:r>
            <a:endParaRPr lang="en-US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725" y="1781175"/>
            <a:ext cx="2909094" cy="4162425"/>
          </a:xfrm>
        </p:spPr>
      </p:pic>
    </p:spTree>
    <p:extLst>
      <p:ext uri="{BB962C8B-B14F-4D97-AF65-F5344CB8AC3E}">
        <p14:creationId xmlns="" xmlns:p14="http://schemas.microsoft.com/office/powerpoint/2010/main" val="7470959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469" y="5731579"/>
            <a:ext cx="10567297" cy="558065"/>
          </a:xfrm>
        </p:spPr>
        <p:txBody>
          <a:bodyPr/>
          <a:lstStyle/>
          <a:p>
            <a:r>
              <a:rPr lang="ru-RU" sz="2000" b="1" dirty="0" smtClean="0"/>
              <a:t>«Река»</a:t>
            </a:r>
            <a:endParaRPr lang="en-US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19" y="434245"/>
            <a:ext cx="9157647" cy="5704765"/>
          </a:xfrm>
        </p:spPr>
      </p:pic>
    </p:spTree>
    <p:extLst>
      <p:ext uri="{BB962C8B-B14F-4D97-AF65-F5344CB8AC3E}">
        <p14:creationId xmlns="" xmlns:p14="http://schemas.microsoft.com/office/powerpoint/2010/main" val="18083864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7207" y="5722014"/>
            <a:ext cx="10058400" cy="694543"/>
          </a:xfrm>
        </p:spPr>
        <p:txBody>
          <a:bodyPr/>
          <a:lstStyle/>
          <a:p>
            <a:r>
              <a:rPr lang="ru-RU" sz="2000" b="1" dirty="0" smtClean="0"/>
              <a:t>«Виолончелистка»</a:t>
            </a:r>
            <a:endParaRPr lang="en-US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843" y="642938"/>
            <a:ext cx="3780748" cy="5580441"/>
          </a:xfrm>
        </p:spPr>
      </p:pic>
    </p:spTree>
    <p:extLst>
      <p:ext uri="{BB962C8B-B14F-4D97-AF65-F5344CB8AC3E}">
        <p14:creationId xmlns="" xmlns:p14="http://schemas.microsoft.com/office/powerpoint/2010/main" val="36485301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4748" y="5722764"/>
            <a:ext cx="2794185" cy="476178"/>
          </a:xfrm>
        </p:spPr>
        <p:txBody>
          <a:bodyPr/>
          <a:lstStyle/>
          <a:p>
            <a:r>
              <a:rPr lang="ru-RU" sz="2000" b="1" dirty="0" smtClean="0"/>
              <a:t>«Поцелуй»</a:t>
            </a:r>
            <a:endParaRPr lang="en-US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958" y="642938"/>
            <a:ext cx="2878754" cy="5553146"/>
          </a:xfrm>
          <a:effectLst>
            <a:glow rad="127000">
              <a:schemeClr val="accent1">
                <a:lumMod val="75000"/>
              </a:schemeClr>
            </a:glow>
          </a:effectLst>
        </p:spPr>
      </p:pic>
    </p:spTree>
    <p:extLst>
      <p:ext uri="{BB962C8B-B14F-4D97-AF65-F5344CB8AC3E}">
        <p14:creationId xmlns="" xmlns:p14="http://schemas.microsoft.com/office/powerpoint/2010/main" val="41658474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60744" y="5810597"/>
            <a:ext cx="2129672" cy="822960"/>
          </a:xfrm>
        </p:spPr>
        <p:txBody>
          <a:bodyPr/>
          <a:lstStyle/>
          <a:p>
            <a:r>
              <a:rPr lang="ru-RU" sz="2000" b="1" dirty="0" smtClean="0"/>
              <a:t>«Весна»</a:t>
            </a:r>
            <a:endParaRPr lang="en-US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857" y="506460"/>
            <a:ext cx="4492388" cy="5785158"/>
          </a:xfrm>
          <a:effectLst>
            <a:glow rad="127000">
              <a:schemeClr val="accent1">
                <a:lumMod val="75000"/>
              </a:schemeClr>
            </a:glow>
          </a:effectLst>
        </p:spPr>
      </p:pic>
    </p:spTree>
    <p:extLst>
      <p:ext uri="{BB962C8B-B14F-4D97-AF65-F5344CB8AC3E}">
        <p14:creationId xmlns="" xmlns:p14="http://schemas.microsoft.com/office/powerpoint/2010/main" val="4657881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642938"/>
            <a:ext cx="9185564" cy="5512202"/>
          </a:xfrm>
        </p:spPr>
      </p:pic>
    </p:spTree>
    <p:extLst>
      <p:ext uri="{BB962C8B-B14F-4D97-AF65-F5344CB8AC3E}">
        <p14:creationId xmlns="" xmlns:p14="http://schemas.microsoft.com/office/powerpoint/2010/main" val="2427497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785" y="376931"/>
            <a:ext cx="10058400" cy="1371600"/>
          </a:xfrm>
          <a:noFill/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Жизненный и творческий путь</a:t>
            </a:r>
            <a:endParaRPr lang="en-US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785" y="2103438"/>
            <a:ext cx="4224592" cy="3748087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89763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ru-RU" dirty="0" smtClean="0"/>
              <a:t>После окончания института Валентин Андреевич  работал  главным художником Киевского скульптурного комбината. Именно  в этот период 29-летний  молодой  художник   по заказу Министерства культуры УССР создает   скульптуру  «Хиросима». Главная тема  произведения  –  это протест против ядерного оружия.  В этой работе художник раскрыл свой многосторонний  и  стили  работы. За эту работу </a:t>
            </a:r>
            <a:r>
              <a:rPr lang="ru-RU" dirty="0" err="1" smtClean="0"/>
              <a:t>Галочкин</a:t>
            </a:r>
            <a:r>
              <a:rPr lang="ru-RU" dirty="0" smtClean="0"/>
              <a:t> В.А. был представлен к Ленинской премии.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95845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6407" y="410182"/>
            <a:ext cx="10058400" cy="626304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Жизненный и творческий путь</a:t>
            </a:r>
            <a:endParaRPr lang="en-US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62" y="1269242"/>
            <a:ext cx="2627562" cy="3381375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56917" y="1293541"/>
            <a:ext cx="5285282" cy="3969836"/>
          </a:xfrm>
          <a:gradFill>
            <a:gsLst>
              <a:gs pos="0">
                <a:schemeClr val="accent1">
                  <a:lumMod val="75000"/>
                </a:schemeClr>
              </a:gs>
              <a:gs pos="18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46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just"/>
            <a:r>
              <a:rPr lang="ru-RU" dirty="0" smtClean="0"/>
              <a:t>Начиная с 1959 года скульптор принимал участие в многочисленных художественных выставках и конкурсах (памятники Льву Толстому, Тарасу Шевченко,   Бабий Яр  и  т.д.).</a:t>
            </a:r>
          </a:p>
          <a:p>
            <a:pPr algn="just"/>
            <a:r>
              <a:rPr lang="ru-RU" dirty="0" smtClean="0"/>
              <a:t>Знаковыми  работами Валентина Андреевича   можно считать  целый  ряд скульптур, посвященных теме Второй мировой войны: «Врата скорби», «Вдовы», «Мать», «</a:t>
            </a:r>
            <a:r>
              <a:rPr lang="ru-RU" dirty="0" err="1" smtClean="0"/>
              <a:t>Пиета</a:t>
            </a:r>
            <a:r>
              <a:rPr lang="ru-RU" dirty="0" smtClean="0"/>
              <a:t>» и др., которые принесли скульптору известность за пределами СССР.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065" y="2419029"/>
            <a:ext cx="3132542" cy="40655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4375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795" y="2042326"/>
            <a:ext cx="4829033" cy="399879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540" y="803730"/>
            <a:ext cx="2993113" cy="3893183"/>
          </a:xfrm>
        </p:spPr>
      </p:pic>
    </p:spTree>
    <p:extLst>
      <p:ext uri="{BB962C8B-B14F-4D97-AF65-F5344CB8AC3E}">
        <p14:creationId xmlns="" xmlns:p14="http://schemas.microsoft.com/office/powerpoint/2010/main" val="1565142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890" y="835119"/>
            <a:ext cx="4651612" cy="374903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93" y="1616927"/>
            <a:ext cx="4180384" cy="4371279"/>
          </a:xfrm>
        </p:spPr>
      </p:pic>
    </p:spTree>
    <p:extLst>
      <p:ext uri="{BB962C8B-B14F-4D97-AF65-F5344CB8AC3E}">
        <p14:creationId xmlns="" xmlns:p14="http://schemas.microsoft.com/office/powerpoint/2010/main" val="3972818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084" y="1058575"/>
            <a:ext cx="3827579" cy="471086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050" y="642938"/>
            <a:ext cx="2929850" cy="3748086"/>
          </a:xfrm>
        </p:spPr>
      </p:pic>
      <p:sp>
        <p:nvSpPr>
          <p:cNvPr id="7" name="Объект 3"/>
          <p:cNvSpPr txBox="1">
            <a:spLocks/>
          </p:cNvSpPr>
          <p:nvPr/>
        </p:nvSpPr>
        <p:spPr bwMode="auto">
          <a:xfrm>
            <a:off x="836341" y="4663439"/>
            <a:ext cx="5118410" cy="186899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8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46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2563" indent="-182563" algn="l" rtl="0" fontAlgn="base">
              <a:spcBef>
                <a:spcPts val="9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9525" indent="-182563" algn="l" rtl="0" fontAlgn="base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400" eaLnBrk="1" hangingPunct="1"/>
            <a:r>
              <a:rPr lang="ru-RU" dirty="0" smtClean="0"/>
              <a:t>В своих записках скульптор обращал внимание на  такой факт: «Во время работы над художественным произведением нужно всегда представлять людей, смотрящих на памятник».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864013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773</TotalTime>
  <Words>869</Words>
  <Application>Microsoft Office PowerPoint</Application>
  <PresentationFormat>Произвольный</PresentationFormat>
  <Paragraphs>51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Савон</vt:lpstr>
      <vt:lpstr>Презентация книги л. галочкиной «Скульптор-мыслитель»</vt:lpstr>
      <vt:lpstr>Слайд 2</vt:lpstr>
      <vt:lpstr>Жизненный и творческий путь</vt:lpstr>
      <vt:lpstr>Жизненный и творческий путь</vt:lpstr>
      <vt:lpstr>Жизненный и творческий путь</vt:lpstr>
      <vt:lpstr>Жизненный и творческий путь</vt:lpstr>
      <vt:lpstr>Слайд 7</vt:lpstr>
      <vt:lpstr>Слайд 8</vt:lpstr>
      <vt:lpstr>Слайд 9</vt:lpstr>
      <vt:lpstr>Жизненный и творческий путь</vt:lpstr>
      <vt:lpstr>Слайд 11</vt:lpstr>
      <vt:lpstr>Слайд 12</vt:lpstr>
      <vt:lpstr>Слайд 13</vt:lpstr>
      <vt:lpstr>Жизненный и творческий путь</vt:lpstr>
      <vt:lpstr>Слайд 15</vt:lpstr>
      <vt:lpstr>Жизненный и творческий путь</vt:lpstr>
      <vt:lpstr>Жизненный и творческий путь</vt:lpstr>
      <vt:lpstr>Жизненный и творческий путь</vt:lpstr>
      <vt:lpstr>«Музыка», бронза, выс. 30 см</vt:lpstr>
      <vt:lpstr>«Сбор урожая», модель, выс. 2,5 м </vt:lpstr>
      <vt:lpstr>«Портрет Светланы», модель, 1,5 натуры</vt:lpstr>
      <vt:lpstr>«Материнство», модель, выс. 5 м. </vt:lpstr>
      <vt:lpstr>«Королева», шамот, выс. 70 см.</vt:lpstr>
      <vt:lpstr>«Девочка с птицей», выс.80 см </vt:lpstr>
      <vt:lpstr>«Фонтан Хоровод», модель  2,5 м. </vt:lpstr>
      <vt:lpstr>«Двое», керамика, выс. 30 см</vt:lpstr>
      <vt:lpstr>«Рабство», мрамор, 78х65х63</vt:lpstr>
      <vt:lpstr>«Бабин Яр»</vt:lpstr>
      <vt:lpstr>«Прощание», дерево</vt:lpstr>
      <vt:lpstr>«Врата Скорби», бетон, 4,5 м</vt:lpstr>
      <vt:lpstr>«Памятник сожженному селу, высота 6 м</vt:lpstr>
      <vt:lpstr>«Вдовы»</vt:lpstr>
      <vt:lpstr>«Мать и дитя», выс. 30 см</vt:lpstr>
      <vt:lpstr>«Мать  и дитя»</vt:lpstr>
      <vt:lpstr>Слайд 35</vt:lpstr>
      <vt:lpstr>«Русалка»</vt:lpstr>
      <vt:lpstr>«Русалка»</vt:lpstr>
      <vt:lpstr>Слайд 38</vt:lpstr>
      <vt:lpstr>«Лежащая»,  бронза, дл. 80 см.</vt:lpstr>
      <vt:lpstr>«Река»</vt:lpstr>
      <vt:lpstr>«Виолончелистка»</vt:lpstr>
      <vt:lpstr>«Поцелуй»</vt:lpstr>
      <vt:lpstr>«Весна»</vt:lpstr>
      <vt:lpstr>Слайд 44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книги л. галочкиной «Скульптор-мыслитель»</dc:title>
  <dc:creator>Пользователь Windows</dc:creator>
  <cp:lastModifiedBy>Библио</cp:lastModifiedBy>
  <cp:revision>62</cp:revision>
  <dcterms:created xsi:type="dcterms:W3CDTF">2018-09-11T06:54:10Z</dcterms:created>
  <dcterms:modified xsi:type="dcterms:W3CDTF">2018-09-24T07:59:43Z</dcterms:modified>
</cp:coreProperties>
</file>